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7150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49" roundtripDataSignature="AMtx7mgr497pmuedxWKU3CMu9lEdKgJQ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Batterie 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Conso ESP sleep mode : 1.6 mA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Rx/Tx BLE 100mA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Rendement Buck 85%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Entre 20 et 30 jours d'autonomie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Écran : 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TFT 1,8 pouce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Boutons 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12x12x9mm</a:t>
            </a:r>
            <a:endParaRPr/>
          </a:p>
        </p:txBody>
      </p:sp>
      <p:sp>
        <p:nvSpPr>
          <p:cNvPr id="335" name="Google Shape;335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Batterie 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Conso ESP sleep mode : 1.6 mA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Rx/Tx BLE 100mA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Rendement Buck 85%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Entre 20 et 30 jours d'autonomie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Écran : 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TFT 1,8 pouce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Boutons 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12x12x9mm</a:t>
            </a:r>
            <a:endParaRPr/>
          </a:p>
        </p:txBody>
      </p:sp>
      <p:sp>
        <p:nvSpPr>
          <p:cNvPr id="346" name="Google Shape;346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Batterie 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Conso ESP sleep mode : 1.6 mA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Rx/Tx BLE 100mA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Rendement Buck 85%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Entre 20 et 30 jours d'autonomie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Écran : 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TFT 1,8 pouce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Boutons 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12x12x9mm</a:t>
            </a:r>
            <a:endParaRPr/>
          </a:p>
        </p:txBody>
      </p:sp>
      <p:sp>
        <p:nvSpPr>
          <p:cNvPr id="357" name="Google Shape;357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19€ x 16h x 25 semaines x 5 personnes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Total hors salaire : 171,62 €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Total avec salaire: 38171,62 €</a:t>
            </a:r>
            <a:endParaRPr/>
          </a:p>
        </p:txBody>
      </p:sp>
      <p:sp>
        <p:nvSpPr>
          <p:cNvPr id="439" name="Google Shape;439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 showMasterSp="0">
  <p:cSld name="Titr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/>
          <p:nvPr/>
        </p:nvSpPr>
        <p:spPr>
          <a:xfrm rot="-5400000">
            <a:off x="2345645" y="-1063869"/>
            <a:ext cx="4461799" cy="915308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  <a:gs pos="100000">
                <a:srgbClr val="1C75B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1"/>
          <p:cNvSpPr txBox="1"/>
          <p:nvPr>
            <p:ph type="ctrTitle"/>
          </p:nvPr>
        </p:nvSpPr>
        <p:spPr>
          <a:xfrm>
            <a:off x="2856272" y="1985140"/>
            <a:ext cx="6180224" cy="12250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sz="3200" cap="sm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1"/>
          <p:cNvSpPr txBox="1"/>
          <p:nvPr>
            <p:ph idx="1" type="subTitle"/>
          </p:nvPr>
        </p:nvSpPr>
        <p:spPr>
          <a:xfrm>
            <a:off x="2856271" y="3371517"/>
            <a:ext cx="5845689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" name="Google Shape;1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6552" y="2137420"/>
            <a:ext cx="3024336" cy="302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224" y="246335"/>
            <a:ext cx="2275240" cy="79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" name="Google Shape;23;p42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2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2" showMasterSp="0">
  <p:cSld name="Titre 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/>
          <p:nvPr/>
        </p:nvSpPr>
        <p:spPr>
          <a:xfrm rot="-5400000">
            <a:off x="1719045" y="-1719045"/>
            <a:ext cx="5715000" cy="915308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  <a:gs pos="100000">
                <a:srgbClr val="1C75B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43"/>
          <p:cNvPicPr preferRelativeResize="0"/>
          <p:nvPr/>
        </p:nvPicPr>
        <p:blipFill rotWithShape="1">
          <a:blip r:embed="rId2">
            <a:alphaModFix/>
          </a:blip>
          <a:srcRect b="0" l="0" r="0" t="-868"/>
          <a:stretch/>
        </p:blipFill>
        <p:spPr>
          <a:xfrm>
            <a:off x="-1" y="-54947"/>
            <a:ext cx="2771959" cy="576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3"/>
          <p:cNvSpPr txBox="1"/>
          <p:nvPr>
            <p:ph type="ctrTitle"/>
          </p:nvPr>
        </p:nvSpPr>
        <p:spPr>
          <a:xfrm>
            <a:off x="3168508" y="2496575"/>
            <a:ext cx="5867987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sz="2800" cap="sm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" name="Google Shape;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6552" y="1921396"/>
            <a:ext cx="3024336" cy="302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6256" y="146022"/>
            <a:ext cx="2160239" cy="78213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3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">
  <p:cSld name="Contenu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idx="1" type="body"/>
          </p:nvPr>
        </p:nvSpPr>
        <p:spPr>
          <a:xfrm>
            <a:off x="611560" y="1333500"/>
            <a:ext cx="8352928" cy="377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4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spcBef>
                <a:spcPts val="0"/>
              </a:spcBef>
              <a:buNone/>
              <a:defRPr b="1" sz="10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6" name="Google Shape;36;p44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" name="Google Shape;11;p40"/>
          <p:cNvSpPr/>
          <p:nvPr/>
        </p:nvSpPr>
        <p:spPr>
          <a:xfrm flipH="1">
            <a:off x="1763687" y="779211"/>
            <a:ext cx="7380313" cy="54000"/>
          </a:xfrm>
          <a:prstGeom prst="rect">
            <a:avLst/>
          </a:prstGeom>
          <a:gradFill>
            <a:gsLst>
              <a:gs pos="0">
                <a:srgbClr val="962051"/>
              </a:gs>
              <a:gs pos="99000">
                <a:srgbClr val="E84926"/>
              </a:gs>
              <a:gs pos="100000">
                <a:srgbClr val="E84926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008" y="285791"/>
            <a:ext cx="1619672" cy="627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0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0"/>
          <p:cNvSpPr txBox="1"/>
          <p:nvPr>
            <p:ph type="title"/>
          </p:nvPr>
        </p:nvSpPr>
        <p:spPr>
          <a:xfrm>
            <a:off x="1763687" y="49188"/>
            <a:ext cx="5688633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jp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4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46.png"/><Relationship Id="rId11" Type="http://schemas.openxmlformats.org/officeDocument/2006/relationships/image" Target="../media/image22.png"/><Relationship Id="rId10" Type="http://schemas.openxmlformats.org/officeDocument/2006/relationships/image" Target="../media/image44.png"/><Relationship Id="rId9" Type="http://schemas.openxmlformats.org/officeDocument/2006/relationships/image" Target="../media/image45.jpg"/><Relationship Id="rId5" Type="http://schemas.openxmlformats.org/officeDocument/2006/relationships/image" Target="../media/image31.png"/><Relationship Id="rId6" Type="http://schemas.openxmlformats.org/officeDocument/2006/relationships/image" Target="../media/image38.jpg"/><Relationship Id="rId7" Type="http://schemas.openxmlformats.org/officeDocument/2006/relationships/image" Target="../media/image41.jpg"/><Relationship Id="rId8" Type="http://schemas.openxmlformats.org/officeDocument/2006/relationships/image" Target="../media/image5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52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jpg"/><Relationship Id="rId4" Type="http://schemas.openxmlformats.org/officeDocument/2006/relationships/image" Target="../media/image54.jp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Relationship Id="rId4" Type="http://schemas.openxmlformats.org/officeDocument/2006/relationships/image" Target="../media/image47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/>
        </p:nvSpPr>
        <p:spPr>
          <a:xfrm>
            <a:off x="467544" y="4327262"/>
            <a:ext cx="244827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Mohamed LATRACH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Projet de Fin d'Etude 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2025 - 2026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4139952" y="4246428"/>
            <a:ext cx="244827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AGOSSA Kewen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EDZANG MORO Olivier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MADONA Georges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SERE Okana Rachid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TCHAPTCHET Wolgane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"/>
          <p:cNvSpPr txBox="1"/>
          <p:nvPr/>
        </p:nvSpPr>
        <p:spPr>
          <a:xfrm>
            <a:off x="827584" y="1468572"/>
            <a:ext cx="792088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Système de Ventilation Intelligent</a:t>
            </a:r>
            <a:endParaRPr/>
          </a:p>
        </p:txBody>
      </p:sp>
      <p:pic>
        <p:nvPicPr>
          <p:cNvPr descr="Une image contenant Graphique, capture d’écran&#10;&#10;Le contenu généré par l’IA peut être incorrect." id="45" name="Google Shape;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264" y="3338736"/>
            <a:ext cx="2087181" cy="237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159" name="Google Shape;159;p10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0" name="Google Shape;160;p10"/>
          <p:cNvSpPr txBox="1"/>
          <p:nvPr/>
        </p:nvSpPr>
        <p:spPr>
          <a:xfrm>
            <a:off x="3092763" y="871238"/>
            <a:ext cx="22571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Schéma synoptique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0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diagramme, Plan, Dessin technique, schématique&#10;&#10;Le contenu généré par l’IA peut être incorrect." id="162" name="Google Shape;1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038" y="1426076"/>
            <a:ext cx="4354292" cy="3954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symbole, logo, Graphique, Police&#10;&#10;Le contenu généré par l’IA peut être incorrect." id="163" name="Google Shape;1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169" name="Google Shape;169;p11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0" name="Google Shape;170;p11"/>
          <p:cNvSpPr txBox="1"/>
          <p:nvPr/>
        </p:nvSpPr>
        <p:spPr>
          <a:xfrm>
            <a:off x="3264175" y="888968"/>
            <a:ext cx="21776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Capteurs BME680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capture d’écran, diagramme, Police&#10;&#10;Le contenu généré par l’IA peut être incorrect." id="171" name="Google Shape;1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1499415"/>
            <a:ext cx="6948264" cy="3950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id="173" name="Google Shape;17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090" y="2381531"/>
            <a:ext cx="1512168" cy="177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symbole, logo, Graphique, Police&#10;&#10;Le contenu généré par l’IA peut être incorrect." id="174" name="Google Shape;17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0" name="Google Shape;180;p12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181" name="Google Shape;181;p12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sp>
        <p:nvSpPr>
          <p:cNvPr id="182" name="Google Shape;182;p12"/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de fonctionnement du capteur 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symbole, logo, Graphique, Police&#10;&#10;Le contenu généré par l’IA peut être incorrect."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fils électriques, Appareils électroniques, Ingénierie électronique, câble&#10;&#10;Le contenu généré par l’IA peut être incorrect." id="184" name="Google Shape;1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1720" y="1299032"/>
            <a:ext cx="4574823" cy="40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190" name="Google Shape;190;p13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1" name="Google Shape;191;p13"/>
          <p:cNvSpPr txBox="1"/>
          <p:nvPr/>
        </p:nvSpPr>
        <p:spPr>
          <a:xfrm>
            <a:off x="2862776" y="5096704"/>
            <a:ext cx="34916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Schéma électrique du BME680</a:t>
            </a: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diagramme, capture d’écran, ligne&#10;&#10;Le contenu généré par l’IA peut être incorrect." id="192" name="Google Shape;1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470" y="913284"/>
            <a:ext cx="7920881" cy="418342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3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194" name="Google Shape;1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200" name="Google Shape;200;p14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1" name="Google Shape;201;p14"/>
          <p:cNvSpPr txBox="1"/>
          <p:nvPr/>
        </p:nvSpPr>
        <p:spPr>
          <a:xfrm>
            <a:off x="2825905" y="1033523"/>
            <a:ext cx="40152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Routage du PCB</a:t>
            </a: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4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203" name="Google Shape;2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graphisme, Graphique&#10;&#10;Le contenu généré par l’IA peut être incorrect." id="204" name="Google Shape;20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31" y="2003196"/>
            <a:ext cx="4010484" cy="2688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diagramme, Police&#10;&#10;Le contenu généré par l’IA peut être incorrect." id="205" name="Google Shape;20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0175" y="2003194"/>
            <a:ext cx="4112989" cy="2688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1" name="Google Shape;211;p15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212" name="Google Shape;212;p15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sp>
        <p:nvSpPr>
          <p:cNvPr id="213" name="Google Shape;213;p15"/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 capteur en produit fini 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symbole, logo, Graphique, Police&#10;&#10;Le contenu généré par l’IA peut être incorrect." id="214" name="Google Shape;2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Appareils électroniques, texte, Composant électronique, Composant de circuit&#10;&#10;Le contenu généré par l’IA peut être incorrect." id="215" name="Google Shape;215;p15"/>
          <p:cNvPicPr preferRelativeResize="0"/>
          <p:nvPr/>
        </p:nvPicPr>
        <p:blipFill rotWithShape="1">
          <a:blip r:embed="rId4">
            <a:alphaModFix/>
          </a:blip>
          <a:srcRect b="24180" l="0" r="-70" t="7161"/>
          <a:stretch/>
        </p:blipFill>
        <p:spPr>
          <a:xfrm>
            <a:off x="794141" y="1427838"/>
            <a:ext cx="7230235" cy="3711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</a:pPr>
            <a:r>
              <a:rPr lang="fr-FR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Hardware</a:t>
            </a:r>
            <a:endParaRPr b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16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2" name="Google Shape;222;p16"/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Carte Actionneur :</a:t>
            </a:r>
            <a:endParaRPr sz="20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6"/>
          <p:cNvSpPr/>
          <p:nvPr/>
        </p:nvSpPr>
        <p:spPr>
          <a:xfrm>
            <a:off x="2610659" y="2913723"/>
            <a:ext cx="231213" cy="1343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texte, capture d’écran, diagramme, Police&#10;&#10;Le contenu généré par l’IA peut être incorrect." id="224" name="Google Shape;2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688" y="1201315"/>
            <a:ext cx="7290232" cy="404789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6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0" y="1561356"/>
            <a:ext cx="809513" cy="1599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symbole, logo, Graphique, Police&#10;&#10;Le contenu généré par l’IA peut être incorrect." id="227" name="Google Shape;22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3" name="Google Shape;233;p17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234" name="Google Shape;234;p17"/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de fonctionnement de l’Actionneur 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7255208" y="3824962"/>
            <a:ext cx="1546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Alimentation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-308048" y="3782449"/>
            <a:ext cx="1546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 en H</a:t>
            </a:r>
            <a:endParaRPr/>
          </a:p>
        </p:txBody>
      </p:sp>
      <p:pic>
        <p:nvPicPr>
          <p:cNvPr descr="Une image contenant Appareils électroniques, câble, fils électriques, Ingénierie électronique&#10;&#10;Le contenu généré par l’IA peut être incorrect." id="237" name="Google Shape;2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751" y="1270420"/>
            <a:ext cx="4286250" cy="422313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7"/>
          <p:cNvSpPr txBox="1"/>
          <p:nvPr/>
        </p:nvSpPr>
        <p:spPr>
          <a:xfrm>
            <a:off x="5411333" y="852807"/>
            <a:ext cx="1546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Vérin</a:t>
            </a:r>
            <a:endParaRPr/>
          </a:p>
        </p:txBody>
      </p:sp>
      <p:cxnSp>
        <p:nvCxnSpPr>
          <p:cNvPr id="239" name="Google Shape;239;p17"/>
          <p:cNvCxnSpPr/>
          <p:nvPr/>
        </p:nvCxnSpPr>
        <p:spPr>
          <a:xfrm>
            <a:off x="951539" y="3967115"/>
            <a:ext cx="3292562" cy="66135"/>
          </a:xfrm>
          <a:prstGeom prst="straightConnector1">
            <a:avLst/>
          </a:prstGeom>
          <a:noFill/>
          <a:ln cap="flat" cmpd="sng" w="57150">
            <a:solidFill>
              <a:srgbClr val="4A870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0" name="Google Shape;240;p17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241" name="Google Shape;24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17"/>
          <p:cNvCxnSpPr/>
          <p:nvPr/>
        </p:nvCxnSpPr>
        <p:spPr>
          <a:xfrm flipH="1">
            <a:off x="4811794" y="1058731"/>
            <a:ext cx="1046418" cy="848132"/>
          </a:xfrm>
          <a:prstGeom prst="straightConnector1">
            <a:avLst/>
          </a:prstGeom>
          <a:noFill/>
          <a:ln cap="flat" cmpd="sng" w="57150">
            <a:solidFill>
              <a:srgbClr val="4A870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3" name="Google Shape;243;p17"/>
          <p:cNvCxnSpPr/>
          <p:nvPr/>
        </p:nvCxnSpPr>
        <p:spPr>
          <a:xfrm flipH="1">
            <a:off x="6156321" y="4036745"/>
            <a:ext cx="1249974" cy="50066"/>
          </a:xfrm>
          <a:prstGeom prst="straightConnector1">
            <a:avLst/>
          </a:prstGeom>
          <a:noFill/>
          <a:ln cap="flat" cmpd="sng" w="57150">
            <a:solidFill>
              <a:srgbClr val="4A870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p17"/>
          <p:cNvCxnSpPr/>
          <p:nvPr/>
        </p:nvCxnSpPr>
        <p:spPr>
          <a:xfrm>
            <a:off x="1620249" y="4909795"/>
            <a:ext cx="2247994" cy="71490"/>
          </a:xfrm>
          <a:prstGeom prst="straightConnector1">
            <a:avLst/>
          </a:prstGeom>
          <a:noFill/>
          <a:ln cap="flat" cmpd="sng" w="57150">
            <a:solidFill>
              <a:srgbClr val="4A870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5" name="Google Shape;245;p17"/>
          <p:cNvSpPr txBox="1"/>
          <p:nvPr/>
        </p:nvSpPr>
        <p:spPr>
          <a:xfrm>
            <a:off x="897243" y="4698348"/>
            <a:ext cx="7214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µC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251" name="Google Shape;251;p18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2" name="Google Shape;252;p18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diagramme, capture d’écran, ligne&#10;&#10;Le contenu généré par l’IA peut être incorrect." id="254" name="Google Shape;2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132" y="1041102"/>
            <a:ext cx="7457691" cy="413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260" name="Google Shape;260;p19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1" name="Google Shape;261;p19"/>
          <p:cNvSpPr txBox="1"/>
          <p:nvPr/>
        </p:nvSpPr>
        <p:spPr>
          <a:xfrm>
            <a:off x="405354" y="1321156"/>
            <a:ext cx="1846615" cy="1035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circuit, Ingénierie électronique, Appareils électroniques, Composant électronique&#10;&#10;Le contenu généré par l’IA peut être incorrect." id="262" name="Google Shape;26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35" y="1692877"/>
            <a:ext cx="4368049" cy="2808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conception&#10;&#10;Le contenu généré par l’IA peut être incorrect." id="263" name="Google Shape;26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693285"/>
            <a:ext cx="4227934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9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265" name="Google Shape;26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9"/>
          <p:cNvSpPr txBox="1"/>
          <p:nvPr/>
        </p:nvSpPr>
        <p:spPr>
          <a:xfrm>
            <a:off x="2825905" y="1033523"/>
            <a:ext cx="40152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Routage du PCB</a:t>
            </a: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1" name="Google Shape;51;p2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Sommaire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sp>
        <p:nvSpPr>
          <p:cNvPr id="53" name="Google Shape;53;p2"/>
          <p:cNvSpPr txBox="1"/>
          <p:nvPr/>
        </p:nvSpPr>
        <p:spPr>
          <a:xfrm>
            <a:off x="1295015" y="1200918"/>
            <a:ext cx="6558591" cy="40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romanUcPeriod"/>
            </a:pPr>
            <a:r>
              <a:rPr b="1"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Présentation générale et technique du projet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8572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romanUcPeriod"/>
            </a:pPr>
            <a:r>
              <a:rPr b="1" lang="fr-F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 </a:t>
            </a:r>
            <a:endParaRPr/>
          </a:p>
          <a:p>
            <a:pPr indent="-387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romanUcPeriod"/>
            </a:pPr>
            <a:r>
              <a:rPr b="1" lang="fr-F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8572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romanUcPeriod"/>
            </a:pPr>
            <a:r>
              <a:rPr b="1"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/>
          </a:p>
          <a:p>
            <a:pPr indent="-387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romanUcPeriod"/>
            </a:pPr>
            <a:r>
              <a:rPr b="1"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Android </a:t>
            </a:r>
            <a:endParaRPr/>
          </a:p>
          <a:p>
            <a:pPr indent="-387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romanUcPeriod"/>
            </a:pPr>
            <a:r>
              <a:rPr b="1"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gestion du projet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8572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romanUcPeriod"/>
            </a:pPr>
            <a:r>
              <a:rPr b="1"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 et démonstration finale</a:t>
            </a:r>
            <a:endParaRPr/>
          </a:p>
        </p:txBody>
      </p:sp>
      <p:pic>
        <p:nvPicPr>
          <p:cNvPr descr="Une image contenant Graphique, symbole, cercle, Police&#10;&#10;Description générée automatiquement" id="54" name="Google Shape;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9861" y="1636493"/>
            <a:ext cx="685908" cy="712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Graphique, cercle, symbole, Police&#10;&#10;Description générée automatiquement" id="55" name="Google Shape;5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3513" y="1033999"/>
            <a:ext cx="673368" cy="6828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cercle, symbole, Police&#10;&#10;Description générée automatiquement" id="56" name="Google Shape;5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1804" y="4013820"/>
            <a:ext cx="694452" cy="69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ircuit, Ingénierie électronique, Appareils électroniques, Composant électronique&#10;&#10;Le contenu généré par l’IA peut être incorrect." id="57" name="Google Shape;5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4844" y="2265430"/>
            <a:ext cx="1461355" cy="712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onception&#10;&#10;Le contenu généré par l’IA peut être incorrect." id="58" name="Google Shape;5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16016" y="3295515"/>
            <a:ext cx="515178" cy="10639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symbole, logo, Graphique, Police&#10;&#10;Le contenu généré par l’IA peut être incorrect." id="59" name="Google Shape;5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27906" y="121196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72" name="Google Shape;272;p20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L’Actionneur en produit fini 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0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275" name="Google Shape;2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Appareils électroniques, Composant d’ordinateur, Matériel d’ordinateur, Ingénierie électronique&#10;&#10;Le contenu généré par l’IA peut être incorrect." id="276" name="Google Shape;276;p20"/>
          <p:cNvPicPr preferRelativeResize="0"/>
          <p:nvPr/>
        </p:nvPicPr>
        <p:blipFill rotWithShape="1">
          <a:blip r:embed="rId4">
            <a:alphaModFix/>
          </a:blip>
          <a:srcRect b="37022" l="18062" r="25348" t="23992"/>
          <a:stretch/>
        </p:blipFill>
        <p:spPr>
          <a:xfrm>
            <a:off x="1595245" y="1926670"/>
            <a:ext cx="5423884" cy="2813176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1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3" name="Google Shape;283;p21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Spécifications &amp; Conception</a:t>
            </a:r>
            <a:endParaRPr/>
          </a:p>
        </p:txBody>
      </p:sp>
      <p:sp>
        <p:nvSpPr>
          <p:cNvPr id="289" name="Google Shape;289;p22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0" name="Google Shape;290;p22"/>
          <p:cNvSpPr txBox="1"/>
          <p:nvPr/>
        </p:nvSpPr>
        <p:spPr>
          <a:xfrm>
            <a:off x="1763688" y="985292"/>
            <a:ext cx="55446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 projet est séparé en 4 modules et en 4 classes :</a:t>
            </a:r>
            <a:endParaRPr/>
          </a:p>
        </p:txBody>
      </p:sp>
      <p:pic>
        <p:nvPicPr>
          <p:cNvPr descr="Une image contenant texte, capture d’écran, Police, diagramme&#10;&#10;Le contenu généré par l’IA peut être incorrect." id="291" name="Google Shape;2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04" y="1354625"/>
            <a:ext cx="6927180" cy="400770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2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293" name="Google Shape;29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Spécifications &amp; Conception</a:t>
            </a:r>
            <a:endParaRPr/>
          </a:p>
        </p:txBody>
      </p:sp>
      <p:sp>
        <p:nvSpPr>
          <p:cNvPr id="299" name="Google Shape;299;p23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0" name="Google Shape;300;p23"/>
          <p:cNvSpPr txBox="1"/>
          <p:nvPr/>
        </p:nvSpPr>
        <p:spPr>
          <a:xfrm>
            <a:off x="-180528" y="786636"/>
            <a:ext cx="2664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à état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diagramme, capture d’écran, ligne&#10;&#10;Le contenu généré par l’IA peut être incorrect." id="301" name="Google Shape;3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807224"/>
            <a:ext cx="5099577" cy="465227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3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303" name="Google Shape;30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Réalisations software</a:t>
            </a:r>
            <a:endParaRPr/>
          </a:p>
        </p:txBody>
      </p: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310" name="Google Shape;310;p24"/>
          <p:cNvCxnSpPr/>
          <p:nvPr/>
        </p:nvCxnSpPr>
        <p:spPr>
          <a:xfrm>
            <a:off x="4418359" y="1561561"/>
            <a:ext cx="11064" cy="3348002"/>
          </a:xfrm>
          <a:prstGeom prst="straightConnector1">
            <a:avLst/>
          </a:prstGeom>
          <a:noFill/>
          <a:ln cap="flat" cmpd="sng" w="57150">
            <a:solidFill>
              <a:srgbClr val="4A870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ne image contenant capture d’écran, diagramme, conception&#10;&#10;Description générée automatiquement" id="311" name="Google Shape;311;p24"/>
          <p:cNvPicPr preferRelativeResize="0"/>
          <p:nvPr/>
        </p:nvPicPr>
        <p:blipFill rotWithShape="1">
          <a:blip r:embed="rId3">
            <a:alphaModFix/>
          </a:blip>
          <a:srcRect b="26575" l="0" r="84312" t="0"/>
          <a:stretch/>
        </p:blipFill>
        <p:spPr>
          <a:xfrm>
            <a:off x="6166683" y="979901"/>
            <a:ext cx="740873" cy="1148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apture d’écran, diagramme, conception&#10;&#10;Description générée automatiquement" id="312" name="Google Shape;312;p24"/>
          <p:cNvPicPr preferRelativeResize="0"/>
          <p:nvPr/>
        </p:nvPicPr>
        <p:blipFill rotWithShape="1">
          <a:blip r:embed="rId3">
            <a:alphaModFix/>
          </a:blip>
          <a:srcRect b="45604" l="39020" r="43920" t="0"/>
          <a:stretch/>
        </p:blipFill>
        <p:spPr>
          <a:xfrm>
            <a:off x="2172982" y="1216574"/>
            <a:ext cx="805677" cy="85082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/>
          <p:nvPr/>
        </p:nvSpPr>
        <p:spPr>
          <a:xfrm>
            <a:off x="1751905" y="2001708"/>
            <a:ext cx="15680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Capteur </a:t>
            </a:r>
            <a:endParaRPr/>
          </a:p>
        </p:txBody>
      </p:sp>
      <p:sp>
        <p:nvSpPr>
          <p:cNvPr id="314" name="Google Shape;314;p24"/>
          <p:cNvSpPr txBox="1"/>
          <p:nvPr/>
        </p:nvSpPr>
        <p:spPr>
          <a:xfrm>
            <a:off x="5572344" y="2124898"/>
            <a:ext cx="19365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Actionneur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symbole, Police, logo, cercle&#10;&#10;Description générée automatiquement" id="315" name="Google Shape;31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4352" y="4492749"/>
            <a:ext cx="326695" cy="535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symbole, Police, logo, cercle&#10;&#10;Description générée automatiquement" id="316" name="Google Shape;3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8606" y="4369557"/>
            <a:ext cx="326695" cy="5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8621" y="3564713"/>
            <a:ext cx="664215" cy="607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midity icon for your website, mobile, presentation, and ..." id="318" name="Google Shape;31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9403" y="2709231"/>
            <a:ext cx="287340" cy="287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rmometer Icon Sign Temperature Logo Symbol Black and White Graphic  Illustration Instant Digital Download File SVG PNG EPS jpeg ai Vector" id="319" name="Google Shape;31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80006" y="2684516"/>
            <a:ext cx="366532" cy="366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2 vector icon, logo on white background" id="320" name="Google Shape;320;p24"/>
          <p:cNvPicPr preferRelativeResize="0"/>
          <p:nvPr/>
        </p:nvPicPr>
        <p:blipFill rotWithShape="1">
          <a:blip r:embed="rId8">
            <a:alphaModFix/>
          </a:blip>
          <a:srcRect b="26470" l="9091" r="12121" t="21569"/>
          <a:stretch/>
        </p:blipFill>
        <p:spPr>
          <a:xfrm>
            <a:off x="2033597" y="3384530"/>
            <a:ext cx="402620" cy="264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icules dans une goutte d'eau. création de logo scientifique du symbole  de particules connectées dans les gouttes d'eau. 18838686 Art vectoriel  chez Vecteezy" id="321" name="Google Shape;321;p24"/>
          <p:cNvPicPr preferRelativeResize="0"/>
          <p:nvPr/>
        </p:nvPicPr>
        <p:blipFill rotWithShape="1">
          <a:blip r:embed="rId9">
            <a:alphaModFix/>
          </a:blip>
          <a:srcRect b="42523" l="37089" r="35680" t="33177"/>
          <a:stretch/>
        </p:blipFill>
        <p:spPr>
          <a:xfrm>
            <a:off x="2711318" y="3443048"/>
            <a:ext cx="230111" cy="2118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batterie&#10;&#10;Le contenu généré par l’IA peut être incorrect." id="322" name="Google Shape;322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56196" y="2520474"/>
            <a:ext cx="1360445" cy="72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4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324" name="Google Shape;324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/>
          <p:nvPr>
            <p:ph type="ctrTitle"/>
          </p:nvPr>
        </p:nvSpPr>
        <p:spPr>
          <a:xfrm>
            <a:off x="3168509" y="2496575"/>
            <a:ext cx="4571844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lang="fr-FR" sz="4800"/>
              <a:t>Application Android</a:t>
            </a:r>
            <a:endParaRPr/>
          </a:p>
        </p:txBody>
      </p:sp>
      <p:sp>
        <p:nvSpPr>
          <p:cNvPr id="330" name="Google Shape;330;p25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1" name="Google Shape;331;p25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>
            <p:ph idx="1" type="body"/>
          </p:nvPr>
        </p:nvSpPr>
        <p:spPr>
          <a:xfrm>
            <a:off x="2699792" y="905492"/>
            <a:ext cx="6243412" cy="440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fr-FR" sz="1800">
                <a:latin typeface="Roboto"/>
                <a:ea typeface="Roboto"/>
                <a:cs typeface="Roboto"/>
                <a:sym typeface="Roboto"/>
              </a:rPr>
              <a:t>Architecture Logicielle &amp; Communication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fr-FR" sz="1800">
                <a:latin typeface="Roboto"/>
                <a:ea typeface="Roboto"/>
                <a:cs typeface="Roboto"/>
                <a:sym typeface="Roboto"/>
              </a:rPr>
              <a:t>Architecture Réactive (Kotlin) :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Mises à jour instantanées de l'interface.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Fluidité maximale (Changements d'états).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 b="0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fr-FR" sz="1800">
                <a:latin typeface="Roboto"/>
                <a:ea typeface="Roboto"/>
                <a:cs typeface="Roboto"/>
                <a:sym typeface="Roboto"/>
              </a:rPr>
              <a:t>Communication BLE 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Échanges asynchrones (non-bloquants).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Protocole économe en énergie.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 b="0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</a:pPr>
            <a:r>
              <a:rPr lang="fr-FR" sz="1800">
                <a:latin typeface="Roboto"/>
                <a:ea typeface="Roboto"/>
                <a:cs typeface="Roboto"/>
                <a:sym typeface="Roboto"/>
              </a:rPr>
              <a:t>Traitement des Données 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Analyse temps réel (&lt;10ms).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Gestion active de la sécurité (seuils).</a:t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 b="0" sz="18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t/>
            </a:r>
            <a:endParaRPr b="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t/>
            </a:r>
            <a:endParaRPr b="0"/>
          </a:p>
        </p:txBody>
      </p:sp>
      <p:sp>
        <p:nvSpPr>
          <p:cNvPr id="338" name="Google Shape;338;p26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9" name="Google Shape;339;p26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b="0" lang="fr-FR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Application Android</a:t>
            </a:r>
            <a:endParaRPr/>
          </a:p>
        </p:txBody>
      </p:sp>
      <p:pic>
        <p:nvPicPr>
          <p:cNvPr descr="Une image contenant conception&#10;&#10;Le contenu généré par l’IA peut être incorrect." id="340" name="Google Shape;3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74" y="913282"/>
            <a:ext cx="2243370" cy="463304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6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AeroSmart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342" name="Google Shape;3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/>
          <p:nvPr>
            <p:ph idx="1" type="body"/>
          </p:nvPr>
        </p:nvSpPr>
        <p:spPr>
          <a:xfrm>
            <a:off x="2699792" y="905492"/>
            <a:ext cx="6243412" cy="440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fr-FR" sz="1800">
                <a:latin typeface="Roboto"/>
                <a:ea typeface="Roboto"/>
                <a:cs typeface="Roboto"/>
                <a:sym typeface="Roboto"/>
              </a:rPr>
              <a:t>Interface Utilisateur (Front-end)</a:t>
            </a:r>
            <a:endParaRPr b="0" sz="1800">
              <a:solidFill>
                <a:srgbClr val="000000"/>
              </a:solidFill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fr-FR" sz="1800">
                <a:latin typeface="Roboto"/>
                <a:ea typeface="Roboto"/>
                <a:cs typeface="Roboto"/>
                <a:sym typeface="Roboto"/>
              </a:rPr>
              <a:t>Monitoring Temps Réel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Tableau de bord graphique (Jauges IAQ).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Historique dynamique des données.</a:t>
            </a:r>
            <a:endParaRPr b="0"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 b="0" sz="1800">
              <a:solidFill>
                <a:srgbClr val="000000"/>
              </a:solidFill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fr-FR" sz="1800">
                <a:latin typeface="Roboto"/>
                <a:ea typeface="Roboto"/>
                <a:cs typeface="Roboto"/>
                <a:sym typeface="Roboto"/>
              </a:rPr>
              <a:t>Pilotage Hybride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Mode Automatique intelligent.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Reprise en main manuelle prioritaire ("Override").</a:t>
            </a:r>
            <a:endParaRPr b="0"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fr-FR" sz="1800">
                <a:latin typeface="Roboto"/>
                <a:ea typeface="Roboto"/>
                <a:cs typeface="Roboto"/>
                <a:sym typeface="Roboto"/>
              </a:rPr>
              <a:t>Sécurité Active</a:t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Alertes immédiates (Incendie/Pollution).</a:t>
            </a:r>
            <a:endParaRPr b="0"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b="0" lang="fr-FR" sz="1800">
                <a:latin typeface="Roboto"/>
                <a:ea typeface="Roboto"/>
                <a:cs typeface="Roboto"/>
                <a:sym typeface="Roboto"/>
              </a:rPr>
              <a:t>Ouverture d'urgence du vérin.</a:t>
            </a:r>
            <a:endParaRPr b="0"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t/>
            </a:r>
            <a:endParaRPr b="0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t/>
            </a:r>
            <a:endParaRPr b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t/>
            </a:r>
            <a:endParaRPr b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349" name="Google Shape;349;p27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50" name="Google Shape;350;p27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b="0" lang="fr-FR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Application Android</a:t>
            </a:r>
            <a:endParaRPr/>
          </a:p>
        </p:txBody>
      </p:sp>
      <p:pic>
        <p:nvPicPr>
          <p:cNvPr descr="Une image contenant conception&#10;&#10;Le contenu généré par l’IA peut être incorrect." id="351" name="Google Shape;3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74" y="913282"/>
            <a:ext cx="2243370" cy="463304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7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AeroSmart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353" name="Google Shape;35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60" name="Google Shape;360;p28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b="0" lang="fr-FR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Application Android</a:t>
            </a:r>
            <a:endParaRPr/>
          </a:p>
        </p:txBody>
      </p:sp>
      <p:pic>
        <p:nvPicPr>
          <p:cNvPr descr="Une image contenant conception&#10;&#10;Le contenu généré par l’IA peut être incorrect." id="361" name="Google Shape;3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74" y="913282"/>
            <a:ext cx="2243370" cy="463304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8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AeroSmart</a:t>
            </a:r>
            <a:endParaRPr/>
          </a:p>
        </p:txBody>
      </p:sp>
      <p:pic>
        <p:nvPicPr>
          <p:cNvPr id="363" name="Google Shape;36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2589" y="1218901"/>
            <a:ext cx="6615547" cy="3649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symbole, logo, Graphique, Police&#10;&#10;Le contenu généré par l’IA peut être incorrect." id="364" name="Google Shape;36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b="0" lang="fr-FR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Application Android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9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Une image contenant texte, capture d’écran, logiciel, Page web&#10;&#10;Le contenu généré par l’IA peut être incorrect." id="371" name="Google Shape;3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574" y="865132"/>
            <a:ext cx="2289657" cy="4543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logiciel, Page web&#10;&#10;Le contenu généré par l’IA peut être incorrect." id="372" name="Google Shape;37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893" y="870566"/>
            <a:ext cx="2289657" cy="453820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9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374" name="Google Shape;37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sp>
        <p:nvSpPr>
          <p:cNvPr id="65" name="Google Shape;65;p3"/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 projet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/>
          <p:nvPr>
            <p:ph type="ctrTitle"/>
          </p:nvPr>
        </p:nvSpPr>
        <p:spPr>
          <a:xfrm>
            <a:off x="3168508" y="2496575"/>
            <a:ext cx="5867987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fr-FR"/>
              <a:t> </a:t>
            </a:r>
            <a:endParaRPr/>
          </a:p>
        </p:txBody>
      </p:sp>
      <p:sp>
        <p:nvSpPr>
          <p:cNvPr id="380" name="Google Shape;380;p30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1" name="Google Shape;381;p30"/>
          <p:cNvSpPr txBox="1"/>
          <p:nvPr/>
        </p:nvSpPr>
        <p:spPr>
          <a:xfrm>
            <a:off x="3203848" y="2353444"/>
            <a:ext cx="352462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gestion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 projet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0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8" name="Google Shape;388;p31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La gestion du projet</a:t>
            </a:r>
            <a:endParaRPr/>
          </a:p>
        </p:txBody>
      </p:sp>
      <p:sp>
        <p:nvSpPr>
          <p:cNvPr id="389" name="Google Shape;389;p31"/>
          <p:cNvSpPr txBox="1"/>
          <p:nvPr/>
        </p:nvSpPr>
        <p:spPr>
          <a:xfrm>
            <a:off x="90079" y="900788"/>
            <a:ext cx="56449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Planning prévisionnel VS Planning effectif</a:t>
            </a: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capture d’écran, carré, diagramme&#10;&#10;Le contenu généré par l’IA peut être incorrect." id="390" name="Google Shape;3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1520963"/>
            <a:ext cx="6392947" cy="372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1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392" name="Google Shape;39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98" name="Google Shape;398;p32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La gestion du projet</a:t>
            </a:r>
            <a:endParaRPr/>
          </a:p>
        </p:txBody>
      </p:sp>
      <p:sp>
        <p:nvSpPr>
          <p:cNvPr id="399" name="Google Shape;399;p32"/>
          <p:cNvSpPr txBox="1"/>
          <p:nvPr/>
        </p:nvSpPr>
        <p:spPr>
          <a:xfrm>
            <a:off x="90079" y="900788"/>
            <a:ext cx="56449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Planning prévisionnel VS Planning effectif</a:t>
            </a: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capture d’écran, Caractère coloré, carré&#10;&#10;Le contenu généré par l’IA peut être incorrect." id="400" name="Google Shape;4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002" y="1270120"/>
            <a:ext cx="5188309" cy="410766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2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402" name="Google Shape;40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08" name="Google Shape;408;p33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La gestion du projet</a:t>
            </a:r>
            <a:endParaRPr/>
          </a:p>
        </p:txBody>
      </p:sp>
      <p:pic>
        <p:nvPicPr>
          <p:cNvPr descr="Une image contenant cercle, Graphique, symbole, clipart&#10;&#10;Description générée automatiquement" id="409" name="Google Shape;4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3197" y="1323631"/>
            <a:ext cx="1107178" cy="110635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3"/>
          <p:cNvSpPr txBox="1"/>
          <p:nvPr/>
        </p:nvSpPr>
        <p:spPr>
          <a:xfrm>
            <a:off x="837420" y="4976598"/>
            <a:ext cx="26168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Délai des commandes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11" name="Google Shape;411;p33"/>
          <p:cNvSpPr txBox="1"/>
          <p:nvPr/>
        </p:nvSpPr>
        <p:spPr>
          <a:xfrm>
            <a:off x="5533353" y="3115000"/>
            <a:ext cx="18316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Composants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1424988" y="2568649"/>
            <a:ext cx="16597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 BLE</a:t>
            </a:r>
            <a:endParaRPr/>
          </a:p>
        </p:txBody>
      </p:sp>
      <p:pic>
        <p:nvPicPr>
          <p:cNvPr descr="Une image contenant capture d’écran, Graphique, clipart, conception&#10;&#10;Description générée automatiquement" id="413" name="Google Shape;41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6496" y="1391166"/>
            <a:ext cx="1471546" cy="1472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cercle, symbole, Police&#10;&#10;Description générée automatiquement" id="414" name="Google Shape;41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0287" y="3480700"/>
            <a:ext cx="1359749" cy="137554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3"/>
          <p:cNvSpPr txBox="1"/>
          <p:nvPr/>
        </p:nvSpPr>
        <p:spPr>
          <a:xfrm>
            <a:off x="3193246" y="930338"/>
            <a:ext cx="2352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Problèmes rencontrés 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3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417" name="Google Shape;41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anneau de signalisation, texte, Police, signe&#10;&#10;Le contenu généré par l’IA peut être incorrect." id="418" name="Google Shape;418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69946" y="3690803"/>
            <a:ext cx="1228610" cy="104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24" name="Google Shape;424;p34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La gestion du projet</a:t>
            </a:r>
            <a:endParaRPr/>
          </a:p>
        </p:txBody>
      </p:sp>
      <p:sp>
        <p:nvSpPr>
          <p:cNvPr id="425" name="Google Shape;425;p34"/>
          <p:cNvSpPr txBox="1"/>
          <p:nvPr/>
        </p:nvSpPr>
        <p:spPr>
          <a:xfrm>
            <a:off x="90079" y="900788"/>
            <a:ext cx="56449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améliorations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clipart, Graphique, graphisme, conception&#10;&#10;Description générée automatiquement" id="426" name="Google Shape;4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241" y="1369930"/>
            <a:ext cx="843827" cy="8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 txBox="1"/>
          <p:nvPr/>
        </p:nvSpPr>
        <p:spPr>
          <a:xfrm>
            <a:off x="1276767" y="1241086"/>
            <a:ext cx="791192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Matériel et sécurité 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 CO₂ dédié (NDIR) :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Précision accrue de la qualité de l'air.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Détecteur de fumée autonome :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Automatisation des protocoles de sécurité incendie.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2569468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4"/>
          <p:cNvSpPr txBox="1"/>
          <p:nvPr/>
        </p:nvSpPr>
        <p:spPr>
          <a:xfrm>
            <a:off x="1232078" y="2425452"/>
            <a:ext cx="79119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Autonomie et Connectivité: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Passerelle Wi-Fi (Gateway) :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Pour permettre l'historisation des données sur le Cloud et le suivi à long terme via une interface web.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536" y="3793604"/>
            <a:ext cx="643306" cy="64330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4"/>
          <p:cNvSpPr txBox="1"/>
          <p:nvPr/>
        </p:nvSpPr>
        <p:spPr>
          <a:xfrm>
            <a:off x="1284779" y="3742321"/>
            <a:ext cx="79119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Contrôle de plusieurs fenêtres: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Intégration de plusieurs Actionneur contrôlés par un capteur</a:t>
            </a:r>
            <a:endParaRPr/>
          </a:p>
        </p:txBody>
      </p:sp>
      <p:pic>
        <p:nvPicPr>
          <p:cNvPr id="432" name="Google Shape;43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528" y="4729708"/>
            <a:ext cx="792088" cy="79208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4"/>
          <p:cNvSpPr txBox="1"/>
          <p:nvPr/>
        </p:nvSpPr>
        <p:spPr>
          <a:xfrm>
            <a:off x="1232078" y="4657700"/>
            <a:ext cx="79119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la communication ESB: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-ESB assure une communication radio bi-directionnelle à plus faible consommation d'énergie ; son implémentation est compacte et facile à utiliser.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4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435" name="Google Shape;43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5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42" name="Google Shape;442;p35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</a:pPr>
            <a:r>
              <a:rPr lang="fr-FR">
                <a:latin typeface="Roboto"/>
                <a:ea typeface="Roboto"/>
                <a:cs typeface="Roboto"/>
                <a:sym typeface="Roboto"/>
              </a:rPr>
              <a:t>La gestion du projet</a:t>
            </a:r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90079" y="900788"/>
            <a:ext cx="56449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coût global du projet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5"/>
          <p:cNvSpPr txBox="1"/>
          <p:nvPr/>
        </p:nvSpPr>
        <p:spPr>
          <a:xfrm>
            <a:off x="2987824" y="1618164"/>
            <a:ext cx="30121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Conception et réalisation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5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446" name="Google Shape;44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Police, reçu, capture d’écran&#10;&#10;Le contenu généré par l’IA peut être incorrect." id="447" name="Google Shape;44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422" y="2114005"/>
            <a:ext cx="6528904" cy="184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>
            <p:ph type="ctrTitle"/>
          </p:nvPr>
        </p:nvSpPr>
        <p:spPr>
          <a:xfrm>
            <a:off x="3168508" y="2496575"/>
            <a:ext cx="5867987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fr-FR"/>
              <a:t> </a:t>
            </a:r>
            <a:endParaRPr/>
          </a:p>
        </p:txBody>
      </p:sp>
      <p:sp>
        <p:nvSpPr>
          <p:cNvPr id="453" name="Google Shape;453;p36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54" name="Google Shape;454;p36"/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Démonstration</a:t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6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type="ctrTitle"/>
          </p:nvPr>
        </p:nvSpPr>
        <p:spPr>
          <a:xfrm>
            <a:off x="3168508" y="2496575"/>
            <a:ext cx="5867987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fr-FR"/>
              <a:t>  </a:t>
            </a:r>
            <a:endParaRPr/>
          </a:p>
        </p:txBody>
      </p:sp>
      <p:sp>
        <p:nvSpPr>
          <p:cNvPr id="461" name="Google Shape;461;p37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62" name="Google Shape;462;p37"/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conclusion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7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900"/>
              <a:t>‹#›</a:t>
            </a:fld>
            <a:endParaRPr sz="900"/>
          </a:p>
        </p:txBody>
      </p:sp>
      <p:sp>
        <p:nvSpPr>
          <p:cNvPr id="469" name="Google Shape;469;p38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</a:pPr>
            <a:r>
              <a:rPr lang="fr-FR"/>
              <a:t>Conclusion</a:t>
            </a:r>
            <a:endParaRPr/>
          </a:p>
        </p:txBody>
      </p:sp>
      <p:sp>
        <p:nvSpPr>
          <p:cNvPr id="470" name="Google Shape;470;p38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latin typeface="Roboto"/>
                <a:ea typeface="Roboto"/>
                <a:cs typeface="Roboto"/>
                <a:sym typeface="Roboto"/>
              </a:rPr>
              <a:t>PFE 2025 - Projet SmartVentilation</a:t>
            </a:r>
            <a:endParaRPr/>
          </a:p>
        </p:txBody>
      </p:sp>
      <p:grpSp>
        <p:nvGrpSpPr>
          <p:cNvPr id="471" name="Google Shape;471;p38"/>
          <p:cNvGrpSpPr/>
          <p:nvPr/>
        </p:nvGrpSpPr>
        <p:grpSpPr>
          <a:xfrm>
            <a:off x="611560" y="1566028"/>
            <a:ext cx="8352928" cy="3306578"/>
            <a:chOff x="0" y="232528"/>
            <a:chExt cx="8352928" cy="3306578"/>
          </a:xfrm>
        </p:grpSpPr>
        <p:sp>
          <p:nvSpPr>
            <p:cNvPr id="472" name="Google Shape;472;p38"/>
            <p:cNvSpPr/>
            <p:nvPr/>
          </p:nvSpPr>
          <p:spPr>
            <a:xfrm>
              <a:off x="0" y="232528"/>
              <a:ext cx="8352928" cy="75477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8"/>
            <p:cNvSpPr txBox="1"/>
            <p:nvPr/>
          </p:nvSpPr>
          <p:spPr>
            <a:xfrm>
              <a:off x="36845" y="269373"/>
              <a:ext cx="8279238" cy="681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fr-FR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Bilan technique : 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0" y="987306"/>
              <a:ext cx="8352928" cy="521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8"/>
            <p:cNvSpPr txBox="1"/>
            <p:nvPr/>
          </p:nvSpPr>
          <p:spPr>
            <a:xfrm>
              <a:off x="0" y="987306"/>
              <a:ext cx="8352928" cy="521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125" lIns="265200" spcFirstLastPara="1" rIns="135125" wrap="square" tIns="241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fr-FR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Production de deux cartes électroniques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fr-FR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Production d'un code fonctionnel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0" y="1508429"/>
              <a:ext cx="8352928" cy="75477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8"/>
            <p:cNvSpPr txBox="1"/>
            <p:nvPr/>
          </p:nvSpPr>
          <p:spPr>
            <a:xfrm>
              <a:off x="36845" y="1545274"/>
              <a:ext cx="8279238" cy="681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fr-FR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Bilan de gestion de projet :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0" y="2263206"/>
              <a:ext cx="8352928" cy="521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8"/>
            <p:cNvSpPr txBox="1"/>
            <p:nvPr/>
          </p:nvSpPr>
          <p:spPr>
            <a:xfrm>
              <a:off x="0" y="2263206"/>
              <a:ext cx="8352928" cy="521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125" lIns="265200" spcFirstLastPara="1" rIns="135125" wrap="square" tIns="241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fr-FR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Planning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fr-FR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Gestion des commandes</a:t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0" y="2784329"/>
              <a:ext cx="8352928" cy="75477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8"/>
            <p:cNvSpPr txBox="1"/>
            <p:nvPr/>
          </p:nvSpPr>
          <p:spPr>
            <a:xfrm>
              <a:off x="36845" y="2821174"/>
              <a:ext cx="8279238" cy="681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fr-FR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AeroSmart ne se contente pas d'ouvrir une fenêtre, il illustre une avancée concrète vers la domotique résidentielle intelligente, au service de la santé des occupants.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"/>
          <p:cNvSpPr txBox="1"/>
          <p:nvPr/>
        </p:nvSpPr>
        <p:spPr>
          <a:xfrm>
            <a:off x="3203848" y="2353444"/>
            <a:ext cx="489654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Merci de votre attention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9"/>
          <p:cNvSpPr txBox="1"/>
          <p:nvPr>
            <p:ph type="ctrTitle"/>
          </p:nvPr>
        </p:nvSpPr>
        <p:spPr>
          <a:xfrm>
            <a:off x="3168508" y="2496575"/>
            <a:ext cx="5867987" cy="1225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fr-FR"/>
              <a:t>.</a:t>
            </a:r>
            <a:endParaRPr/>
          </a:p>
        </p:txBody>
      </p:sp>
      <p:sp>
        <p:nvSpPr>
          <p:cNvPr id="488" name="Google Shape;488;p39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Présentation du général du projet</a:t>
            </a:r>
            <a:endParaRPr/>
          </a:p>
        </p:txBody>
      </p:sp>
      <p:sp>
        <p:nvSpPr>
          <p:cNvPr id="72" name="Google Shape;72;p4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3" name="Google Shape;73;p4"/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Présentation de l'équipe</a:t>
            </a: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1415568"/>
            <a:ext cx="6984776" cy="388172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76" name="Google Shape;7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900"/>
              <a:t>‹#›</a:t>
            </a:fld>
            <a:endParaRPr sz="900"/>
          </a:p>
        </p:txBody>
      </p:sp>
      <p:sp>
        <p:nvSpPr>
          <p:cNvPr id="82" name="Google Shape;82;p5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Roboto"/>
              <a:buNone/>
            </a:pPr>
            <a:r>
              <a:rPr lang="fr-FR" sz="2600"/>
              <a:t>Présentation du général du projet</a:t>
            </a:r>
            <a:endParaRPr/>
          </a:p>
        </p:txBody>
      </p:sp>
      <p:sp>
        <p:nvSpPr>
          <p:cNvPr id="83" name="Google Shape;83;p5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latin typeface="Roboto"/>
                <a:ea typeface="Roboto"/>
                <a:cs typeface="Roboto"/>
                <a:sym typeface="Roboto"/>
              </a:rPr>
              <a:t>PFE 2025 - Projet SmartVentilation</a:t>
            </a:r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611560" y="1357140"/>
            <a:ext cx="8352927" cy="3771635"/>
            <a:chOff x="0" y="0"/>
            <a:chExt cx="8352927" cy="3771635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6682342" cy="829759"/>
            </a:xfrm>
            <a:prstGeom prst="roundRect">
              <a:avLst>
                <a:gd fmla="val 10000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 txBox="1"/>
            <p:nvPr/>
          </p:nvSpPr>
          <p:spPr>
            <a:xfrm>
              <a:off x="24303" y="24303"/>
              <a:ext cx="5716851" cy="7811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1"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Problématique :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Bâtiments modernes </a:t>
              </a:r>
              <a:r>
                <a:rPr b="0"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hermétiques.</a:t>
              </a:r>
              <a:r>
                <a:rPr b="1"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    Conséquence :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Qualité de l'air intérieur </a:t>
              </a:r>
              <a:r>
                <a:rPr b="0"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dégradée.</a:t>
              </a:r>
              <a:r>
                <a:rPr b="1"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       Besoin :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Renouvellement d'air constant.</a:t>
              </a:r>
              <a:endParaRPr b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559646" y="980625"/>
              <a:ext cx="6682342" cy="829759"/>
            </a:xfrm>
            <a:prstGeom prst="roundRect">
              <a:avLst>
                <a:gd fmla="val 10000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 txBox="1"/>
            <p:nvPr/>
          </p:nvSpPr>
          <p:spPr>
            <a:xfrm>
              <a:off x="583949" y="1004928"/>
              <a:ext cx="5534746" cy="7811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Gestion </a:t>
              </a:r>
              <a:r>
                <a:rPr b="0"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automatique</a:t>
              </a: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de l'ouverture fenêtre, Facile à intégrer et compact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110939" y="1961250"/>
              <a:ext cx="6682342" cy="829759"/>
            </a:xfrm>
            <a:prstGeom prst="roundRect">
              <a:avLst>
                <a:gd fmla="val 10000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 txBox="1"/>
            <p:nvPr/>
          </p:nvSpPr>
          <p:spPr>
            <a:xfrm>
              <a:off x="1135242" y="1985553"/>
              <a:ext cx="5543099" cy="7811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Faible coût &amp; Basse consommation (Low-power)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670585" y="2941876"/>
              <a:ext cx="6682342" cy="829759"/>
            </a:xfrm>
            <a:prstGeom prst="roundRect">
              <a:avLst>
                <a:gd fmla="val 10000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 txBox="1"/>
            <p:nvPr/>
          </p:nvSpPr>
          <p:spPr>
            <a:xfrm>
              <a:off x="1694888" y="2966179"/>
              <a:ext cx="5534746" cy="7811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fr-F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Capteurs d'air + Actionneur moteur.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6142998" y="635520"/>
              <a:ext cx="539343" cy="53934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7CFCF">
                <a:alpha val="89803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 txBox="1"/>
            <p:nvPr/>
          </p:nvSpPr>
          <p:spPr>
            <a:xfrm>
              <a:off x="6264350" y="635520"/>
              <a:ext cx="296639" cy="405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6702644" y="1616146"/>
              <a:ext cx="539343" cy="53934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7CFCF">
                <a:alpha val="89803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 txBox="1"/>
            <p:nvPr/>
          </p:nvSpPr>
          <p:spPr>
            <a:xfrm>
              <a:off x="6823996" y="1616146"/>
              <a:ext cx="296639" cy="405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7253937" y="2596771"/>
              <a:ext cx="539343" cy="53934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7CFCF">
                <a:alpha val="89803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 txBox="1"/>
            <p:nvPr/>
          </p:nvSpPr>
          <p:spPr>
            <a:xfrm>
              <a:off x="7375289" y="2596771"/>
              <a:ext cx="296639" cy="405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Une image contenant diagramme, texte, ligne, capture d’écran&#10;&#10;Le contenu généré par l’IA peut être incorrect."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239" y="4523409"/>
            <a:ext cx="788544" cy="413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ercle, conception&#10;&#10;Le contenu généré par l’IA peut être incorrect." id="100" name="Google Shape;10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263" y="3466426"/>
            <a:ext cx="805601" cy="413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iagramme, capture d’écran, conception, croquis&#10;&#10;Le contenu généré par l’IA peut être incorrect." id="101" name="Google Shape;10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761" y="2500173"/>
            <a:ext cx="571003" cy="413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symbole, logo, Graphique, Police&#10;&#10;Le contenu généré par l’IA peut être incorrect." id="102" name="Google Shape;10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900"/>
              <a:t>‹#›</a:t>
            </a:fld>
            <a:endParaRPr sz="900"/>
          </a:p>
        </p:txBody>
      </p:sp>
      <p:sp>
        <p:nvSpPr>
          <p:cNvPr id="108" name="Google Shape;108;p6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Roboto"/>
              <a:buNone/>
            </a:pPr>
            <a:r>
              <a:rPr lang="fr-FR" sz="2600"/>
              <a:t>Présentation du général du projet</a:t>
            </a:r>
            <a:endParaRPr/>
          </a:p>
        </p:txBody>
      </p:sp>
      <p:sp>
        <p:nvSpPr>
          <p:cNvPr id="109" name="Google Shape;109;p6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latin typeface="Roboto"/>
                <a:ea typeface="Roboto"/>
                <a:cs typeface="Roboto"/>
                <a:sym typeface="Roboto"/>
              </a:rPr>
              <a:t>PFE 2025 - Projet SmartVentilation</a:t>
            </a:r>
            <a:endParaRPr/>
          </a:p>
        </p:txBody>
      </p:sp>
      <p:grpSp>
        <p:nvGrpSpPr>
          <p:cNvPr id="110" name="Google Shape;110;p6"/>
          <p:cNvGrpSpPr/>
          <p:nvPr/>
        </p:nvGrpSpPr>
        <p:grpSpPr>
          <a:xfrm>
            <a:off x="1765961" y="1032971"/>
            <a:ext cx="6480720" cy="4460790"/>
            <a:chOff x="0" y="1852"/>
            <a:chExt cx="6480720" cy="4460790"/>
          </a:xfrm>
        </p:grpSpPr>
        <p:sp>
          <p:nvSpPr>
            <p:cNvPr id="111" name="Google Shape;111;p6"/>
            <p:cNvSpPr/>
            <p:nvPr/>
          </p:nvSpPr>
          <p:spPr>
            <a:xfrm>
              <a:off x="0" y="1852"/>
              <a:ext cx="6480720" cy="939113"/>
            </a:xfrm>
            <a:prstGeom prst="roundRect">
              <a:avLst>
                <a:gd fmla="val 10000" name="adj"/>
              </a:avLst>
            </a:prstGeom>
            <a:solidFill>
              <a:srgbClr val="E7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284081" y="213153"/>
              <a:ext cx="516512" cy="5165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1084676" y="1852"/>
              <a:ext cx="5396043" cy="9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 txBox="1"/>
            <p:nvPr/>
          </p:nvSpPr>
          <p:spPr>
            <a:xfrm>
              <a:off x="1084676" y="1852"/>
              <a:ext cx="5396043" cy="9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375" lIns="99375" spcFirstLastPara="1" rIns="99375" wrap="square" tIns="993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fr-FR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Humidité : 45% ≤ Rh ≤ 55% </a:t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0" y="1175745"/>
              <a:ext cx="6480720" cy="939113"/>
            </a:xfrm>
            <a:prstGeom prst="roundRect">
              <a:avLst>
                <a:gd fmla="val 10000" name="adj"/>
              </a:avLst>
            </a:prstGeom>
            <a:solidFill>
              <a:srgbClr val="E7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284081" y="1387045"/>
              <a:ext cx="516512" cy="51651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084676" y="1175745"/>
              <a:ext cx="5396043" cy="9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 txBox="1"/>
            <p:nvPr/>
          </p:nvSpPr>
          <p:spPr>
            <a:xfrm>
              <a:off x="1084676" y="1175745"/>
              <a:ext cx="5396043" cy="9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375" lIns="99375" spcFirstLastPara="1" rIns="99375" wrap="square" tIns="993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fr-FR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Taux de CO2 : C² ≤ 1000 ppm </a:t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0" y="2330441"/>
              <a:ext cx="6480720" cy="939113"/>
            </a:xfrm>
            <a:prstGeom prst="roundRect">
              <a:avLst>
                <a:gd fmla="val 10000" name="adj"/>
              </a:avLst>
            </a:prstGeom>
            <a:solidFill>
              <a:srgbClr val="E7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284081" y="2560937"/>
              <a:ext cx="516512" cy="51651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1084676" y="2349637"/>
              <a:ext cx="5396043" cy="9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 txBox="1"/>
            <p:nvPr/>
          </p:nvSpPr>
          <p:spPr>
            <a:xfrm>
              <a:off x="1084676" y="2349637"/>
              <a:ext cx="5396043" cy="9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375" lIns="99375" spcFirstLastPara="1" rIns="99375" wrap="square" tIns="993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fr-FR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Taux de CO : C ≤ 200 ppm </a:t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0" y="3523529"/>
              <a:ext cx="6480720" cy="939113"/>
            </a:xfrm>
            <a:prstGeom prst="roundRect">
              <a:avLst>
                <a:gd fmla="val 10000" name="adj"/>
              </a:avLst>
            </a:prstGeom>
            <a:solidFill>
              <a:srgbClr val="E7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284081" y="3734829"/>
              <a:ext cx="516512" cy="51651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1084676" y="3523529"/>
              <a:ext cx="5396043" cy="9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 txBox="1"/>
            <p:nvPr/>
          </p:nvSpPr>
          <p:spPr>
            <a:xfrm>
              <a:off x="1084676" y="3523529"/>
              <a:ext cx="5396043" cy="9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375" lIns="99375" spcFirstLastPara="1" rIns="99375" wrap="square" tIns="993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fr-FR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Normes: EN 16798 &amp; EN16516</a:t>
              </a:r>
              <a:endParaRPr/>
            </a:p>
          </p:txBody>
        </p:sp>
      </p:grpSp>
      <p:pic>
        <p:nvPicPr>
          <p:cNvPr descr="Une image contenant symbole, logo, Graphique, Police&#10;&#10;Le contenu généré par l’IA peut être incorrect." id="127" name="Google Shape;12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4" name="Google Shape;134;p7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fr-FR"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sp>
        <p:nvSpPr>
          <p:cNvPr id="140" name="Google Shape;140;p8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3815917" y="4837720"/>
            <a:ext cx="1368152" cy="504055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Capteurs</a:t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128911" y="4621695"/>
            <a:ext cx="1728192" cy="72008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Actionneur de fenêtre</a:t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7142883" y="4718858"/>
            <a:ext cx="1584176" cy="648072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Contrôle à distance</a:t>
            </a:r>
            <a:endParaRPr/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410" y="868524"/>
            <a:ext cx="8352928" cy="370841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  <p:pic>
        <p:nvPicPr>
          <p:cNvPr descr="Une image contenant symbole, logo, Graphique, Police&#10;&#10;Le contenu généré par l’IA peut être incorrect."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906" y="70530"/>
            <a:ext cx="484542" cy="55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Hardware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 txBox="1"/>
          <p:nvPr>
            <p:ph idx="12" type="sldNum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3" name="Google Shape;153;p9"/>
          <p:cNvSpPr txBox="1"/>
          <p:nvPr>
            <p:ph idx="11" type="ftr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PFE 2025 - Projet SmartVentilation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E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2018-08-31T16:07:38Z</dcterms:created>
  <dc:creator>Georges MADONA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2010166082</vt:i4>
  </property>
  <property fmtid="{D5CDD505-2E9C-101B-9397-08002B2CF9AE}" pid="3" name="_NewReviewCycle">
    <vt:lpwstr/>
  </property>
  <property fmtid="{D5CDD505-2E9C-101B-9397-08002B2CF9AE}" pid="4" name="ContentTypeId">
    <vt:lpwstr>0x0101003BB0E6DEDF3DF94BBD82BB16F48B0182</vt:lpwstr>
  </property>
  <property fmtid="{D5CDD505-2E9C-101B-9397-08002B2CF9AE}" pid="5" name="MediaServiceImageTags">
    <vt:lpwstr/>
  </property>
</Properties>
</file>